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0" r:id="rId6"/>
    <p:sldId id="262" r:id="rId7"/>
    <p:sldId id="261" r:id="rId8"/>
    <p:sldId id="269" r:id="rId9"/>
    <p:sldId id="270" r:id="rId10"/>
    <p:sldId id="268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86" y="-9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0ED1C-4A66-4BDE-A908-AB6D6C431CA2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CE1DF-9B7E-4949-8C55-2FB99EC5F5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75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5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25E6-E625-4FB6-8632-63A959609A35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9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E6C-20CD-443C-A516-A3FCE6FF40E6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71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9671-5E6F-425B-A46F-2560EADACC39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30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7C3D-DDEB-41AB-84BD-90135BF40C3B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7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232B-8902-4861-8106-86EDC335AC78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79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5957-E34A-4CC3-BFBB-F7A5AAE11A9C}" type="datetime1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0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3FA4-91F5-48B8-9D99-4FABDED2932B}" type="datetime1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2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FC9F-E68B-4403-9148-31DDA296E59F}" type="datetime1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3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E3CE-7F77-4B21-8027-31041D170E0D}" type="datetime1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2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8CF-D22E-4308-AE03-107DB40084F9}" type="datetime1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4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2730-9032-4988-A8AD-8EBA632B50EB}" type="datetime1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4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FF9E9-ECD1-49A9-8C94-B2165F1EA12C}" type="datetime1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AC01E-1A63-43EB-A0DB-EB0311B83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4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11" Type="http://schemas.microsoft.com/office/2007/relationships/hdphoto" Target="../media/hdphoto1.wdp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10" Type="http://schemas.openxmlformats.org/officeDocument/2006/relationships/image" Target="../media/image3.jpe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emf"/><Relationship Id="rId12" Type="http://schemas.openxmlformats.org/officeDocument/2006/relationships/image" Target="../media/image7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3.jpeg"/><Relationship Id="rId1" Type="http://schemas.microsoft.com/office/2007/relationships/media" Target="../media/media2.wav"/><Relationship Id="rId6" Type="http://schemas.openxmlformats.org/officeDocument/2006/relationships/image" Target="../media/image2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12" Type="http://schemas.openxmlformats.org/officeDocument/2006/relationships/image" Target="../media/image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jpeg"/><Relationship Id="rId11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jpe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46" y="5395480"/>
            <a:ext cx="4145940" cy="13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/>
          <a:stretch>
            <a:fillRect/>
          </a:stretch>
        </p:blipFill>
        <p:spPr bwMode="auto">
          <a:xfrm>
            <a:off x="0" y="1"/>
            <a:ext cx="245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8"/>
          <p:cNvSpPr>
            <a:spLocks noChangeArrowheads="1"/>
          </p:cNvSpPr>
          <p:nvPr/>
        </p:nvSpPr>
        <p:spPr bwMode="auto">
          <a:xfrm>
            <a:off x="-23453" y="71304"/>
            <a:ext cx="91665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809" tIns="0" rIns="92809" bIns="0" anchor="ctr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ru-RU" sz="2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COMPACT NEAR-NAVIGATION-GRADE IFOG </a:t>
            </a:r>
            <a:endParaRPr lang="en-US" altLang="ru-RU" sz="24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altLang="ru-RU" sz="24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INERTIAL MEASUREMENT UNIT IMU400 </a:t>
            </a:r>
            <a:endParaRPr lang="ru-RU" altLang="ru-RU" sz="1400" dirty="0"/>
          </a:p>
        </p:txBody>
      </p:sp>
      <p:pic>
        <p:nvPicPr>
          <p:cNvPr id="6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22572" y="951098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9"/>
          <a:stretch>
            <a:fillRect/>
          </a:stretch>
        </p:blipFill>
        <p:spPr bwMode="auto">
          <a:xfrm>
            <a:off x="0" y="5688000"/>
            <a:ext cx="498534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215409" y="1380165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36" name="Прямоугольник 35"/>
          <p:cNvSpPr>
            <a:spLocks noChangeArrowheads="1"/>
          </p:cNvSpPr>
          <p:nvPr/>
        </p:nvSpPr>
        <p:spPr bwMode="auto">
          <a:xfrm>
            <a:off x="2892202" y="1046075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9" name="Rectangle 68"/>
          <p:cNvSpPr>
            <a:spLocks noChangeArrowheads="1"/>
          </p:cNvSpPr>
          <p:nvPr/>
        </p:nvSpPr>
        <p:spPr bwMode="auto">
          <a:xfrm>
            <a:off x="1143372" y="824077"/>
            <a:ext cx="72957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809" tIns="0" rIns="92809" bIns="0" anchor="ctr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ru-RU" sz="1400" b="1" dirty="0" err="1"/>
              <a:t>Yu.N</a:t>
            </a:r>
            <a:r>
              <a:rPr lang="en-US" altLang="ru-RU" sz="1400" b="1" dirty="0"/>
              <a:t>. </a:t>
            </a:r>
            <a:r>
              <a:rPr lang="en-US" altLang="ru-RU" sz="1400" b="1" dirty="0" err="1" smtClean="0"/>
              <a:t>Korkishko</a:t>
            </a:r>
            <a:r>
              <a:rPr lang="en-US" altLang="ru-RU" sz="1400" b="1" dirty="0" smtClean="0"/>
              <a:t>, </a:t>
            </a:r>
            <a:r>
              <a:rPr lang="en-US" altLang="ru-RU" sz="1400" b="1" dirty="0"/>
              <a:t>V.A. </a:t>
            </a:r>
            <a:r>
              <a:rPr lang="en-US" altLang="ru-RU" sz="1400" b="1" dirty="0" err="1" smtClean="0"/>
              <a:t>Fedorov</a:t>
            </a:r>
            <a:r>
              <a:rPr lang="en-US" altLang="ru-RU" sz="1400" b="1" dirty="0" smtClean="0"/>
              <a:t>, </a:t>
            </a:r>
            <a:r>
              <a:rPr lang="en-US" altLang="ru-RU" sz="1400" b="1" dirty="0"/>
              <a:t>S.V. </a:t>
            </a:r>
            <a:r>
              <a:rPr lang="en-US" altLang="ru-RU" sz="1400" b="1" dirty="0" err="1" smtClean="0"/>
              <a:t>Prilutskiy</a:t>
            </a:r>
            <a:r>
              <a:rPr lang="en-US" altLang="ru-RU" sz="1400" b="1" dirty="0" smtClean="0"/>
              <a:t>, </a:t>
            </a:r>
            <a:r>
              <a:rPr lang="en-US" altLang="ru-RU" sz="1400" b="1" dirty="0"/>
              <a:t>D.V. </a:t>
            </a:r>
            <a:r>
              <a:rPr lang="en-US" altLang="ru-RU" sz="1400" b="1" dirty="0" err="1" smtClean="0"/>
              <a:t>Obuhovich</a:t>
            </a:r>
            <a:r>
              <a:rPr lang="en-US" altLang="ru-RU" sz="1400" b="1" dirty="0" smtClean="0"/>
              <a:t>, </a:t>
            </a:r>
            <a:r>
              <a:rPr lang="en-US" altLang="ru-RU" sz="1400" b="1" u="sng" dirty="0"/>
              <a:t>I.V. </a:t>
            </a:r>
            <a:r>
              <a:rPr lang="en-US" altLang="ru-RU" sz="1400" b="1" u="sng" dirty="0" err="1" smtClean="0"/>
              <a:t>Fedorov</a:t>
            </a:r>
            <a:r>
              <a:rPr lang="en-US" altLang="ru-RU" sz="1400" b="1" dirty="0" smtClean="0"/>
              <a:t> </a:t>
            </a:r>
            <a:endParaRPr lang="ru-RU" altLang="ru-RU" sz="1400" b="1" dirty="0"/>
          </a:p>
        </p:txBody>
      </p:sp>
      <p:grpSp>
        <p:nvGrpSpPr>
          <p:cNvPr id="12" name="Группа 3"/>
          <p:cNvGrpSpPr>
            <a:grpSpLocks noChangeAspect="1"/>
          </p:cNvGrpSpPr>
          <p:nvPr/>
        </p:nvGrpSpPr>
        <p:grpSpPr bwMode="auto">
          <a:xfrm>
            <a:off x="1359618" y="1844824"/>
            <a:ext cx="6676284" cy="2009961"/>
            <a:chOff x="832446" y="10869488"/>
            <a:chExt cx="14379149" cy="4328497"/>
          </a:xfrm>
        </p:grpSpPr>
        <p:pic>
          <p:nvPicPr>
            <p:cNvPr id="13" name="Picture 116" descr="Exterior &amp; Interio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48"/>
            <a:stretch>
              <a:fillRect/>
            </a:stretch>
          </p:blipFill>
          <p:spPr bwMode="auto">
            <a:xfrm>
              <a:off x="832446" y="10869488"/>
              <a:ext cx="8539311" cy="432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7" descr="Exterior &amp; Interio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8" t="48088" r="12396" b="-2"/>
            <a:stretch>
              <a:fillRect/>
            </a:stretch>
          </p:blipFill>
          <p:spPr bwMode="auto">
            <a:xfrm>
              <a:off x="9371757" y="10869488"/>
              <a:ext cx="5839838" cy="432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43" y="809968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12" y="3645024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 smtClean="0"/>
              <a:t>Outline: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Optolink’s</a:t>
            </a:r>
            <a:r>
              <a:rPr lang="en-US" sz="2000" b="1" dirty="0"/>
              <a:t> production capacities &amp; </a:t>
            </a:r>
            <a:r>
              <a:rPr lang="en-US" sz="2000" b="1" dirty="0" smtClean="0"/>
              <a:t>premises</a:t>
            </a: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IMU400 c-</a:t>
            </a:r>
            <a:r>
              <a:rPr lang="en-US" sz="2000" b="1" dirty="0" err="1"/>
              <a:t>SWaP</a:t>
            </a:r>
            <a:r>
              <a:rPr lang="en-US" sz="2000" b="1" dirty="0"/>
              <a:t> &amp; mechanical </a:t>
            </a:r>
            <a:r>
              <a:rPr lang="en-US" sz="2000" b="1" dirty="0" smtClean="0"/>
              <a:t>properties;     accuracy &amp; specs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MEMS accelerometers SF non-linearity </a:t>
            </a:r>
            <a:r>
              <a:rPr lang="en-US" sz="2000" b="1" dirty="0"/>
              <a:t>&amp; delay</a:t>
            </a:r>
            <a:r>
              <a:rPr lang="en-US" sz="2000" b="1" dirty="0" smtClean="0"/>
              <a:t> evaluation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IMU </a:t>
            </a:r>
            <a:r>
              <a:rPr lang="en-US" sz="2000" b="1" dirty="0" err="1" smtClean="0"/>
              <a:t>postprocessing</a:t>
            </a:r>
            <a:r>
              <a:rPr lang="en-US" sz="2000" b="1" dirty="0" smtClean="0"/>
              <a:t> results:    </a:t>
            </a:r>
            <a:r>
              <a:rPr lang="en-US" sz="2000" b="1" dirty="0" err="1" smtClean="0"/>
              <a:t>gyrocompassing</a:t>
            </a:r>
            <a:r>
              <a:rPr lang="en-US" sz="2000" b="1" dirty="0" smtClean="0"/>
              <a:t> &amp; static;     track navigation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Conclusion</a:t>
            </a:r>
            <a:endParaRPr lang="en-US" sz="2000" b="1" dirty="0"/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0"/>
    </mc:Choice>
    <mc:Fallback xmlns="">
      <p:transition spd="slow" advTm="3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19531" y="709014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3b. </a:t>
            </a:r>
            <a:r>
              <a:rPr lang="en-US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MEMS accelerometers </a:t>
            </a:r>
            <a:r>
              <a:rPr lang="en-US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delay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10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99893" y="1141208"/>
            <a:ext cx="8808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ru-RU" sz="2000" dirty="0" smtClean="0"/>
              <a:t>Initial IMU400 design showed measurement delay between Gyro/</a:t>
            </a:r>
            <a:r>
              <a:rPr lang="en-US" altLang="ru-RU" sz="2000" dirty="0" err="1" smtClean="0"/>
              <a:t>Acc</a:t>
            </a:r>
            <a:r>
              <a:rPr lang="en-US" altLang="ru-RU" sz="2000" dirty="0" smtClean="0"/>
              <a:t> triads as whole (upper image, 2019-year IMU400 calibration launch, inertial velocities).</a:t>
            </a:r>
          </a:p>
          <a:p>
            <a:pPr marL="342900" indent="-342900">
              <a:buFontTx/>
              <a:buChar char="-"/>
            </a:pPr>
            <a:r>
              <a:rPr lang="en-US" altLang="ru-RU" sz="2000" dirty="0" smtClean="0"/>
              <a:t>In 2020, we improved schematics to get rid of the delay and thus making inertial behavior better (lower image, removing delays in post-processing).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54"/>
          <a:stretch/>
        </p:blipFill>
        <p:spPr bwMode="auto">
          <a:xfrm>
            <a:off x="138160" y="2490943"/>
            <a:ext cx="8421640" cy="222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0" r="4182"/>
          <a:stretch/>
        </p:blipFill>
        <p:spPr bwMode="auto">
          <a:xfrm>
            <a:off x="138159" y="4749016"/>
            <a:ext cx="8421641" cy="204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9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8"/>
    </mc:Choice>
    <mc:Fallback xmlns="">
      <p:transition spd="slow" advTm="416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05816" y="908720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4a.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Test </a:t>
            </a: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results, </a:t>
            </a:r>
            <a:r>
              <a:rPr lang="en-US" altLang="ru-RU" sz="2800" b="1" kern="0" dirty="0" err="1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gyrocompassing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7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9" y="1619146"/>
            <a:ext cx="8085570" cy="523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3"/>
          <p:cNvSpPr>
            <a:spLocks noChangeArrowheads="1"/>
          </p:cNvSpPr>
          <p:nvPr/>
        </p:nvSpPr>
        <p:spPr bwMode="auto">
          <a:xfrm>
            <a:off x="3561463" y="4941168"/>
            <a:ext cx="30650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 smtClean="0">
                <a:solidFill>
                  <a:srgbClr val="FF0000"/>
                </a:solidFill>
              </a:rPr>
              <a:t>At 56° N Lat.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11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3"/>
    </mc:Choice>
    <mc:Fallback xmlns="">
      <p:transition spd="slow" advTm="5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8"/>
          <p:cNvGrpSpPr>
            <a:grpSpLocks noChangeAspect="1"/>
          </p:cNvGrpSpPr>
          <p:nvPr/>
        </p:nvGrpSpPr>
        <p:grpSpPr bwMode="auto">
          <a:xfrm>
            <a:off x="611560" y="1583152"/>
            <a:ext cx="8078073" cy="5274847"/>
            <a:chOff x="23317941" y="26033387"/>
            <a:chExt cx="5959901" cy="3364309"/>
          </a:xfrm>
        </p:grpSpPr>
        <p:pic>
          <p:nvPicPr>
            <p:cNvPr id="11" name="Picture 121" descr="Static nav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23317941" y="26033387"/>
              <a:ext cx="3051175" cy="330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1" descr="Static nav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50000"/>
            <a:stretch>
              <a:fillRect/>
            </a:stretch>
          </p:blipFill>
          <p:spPr bwMode="auto">
            <a:xfrm>
              <a:off x="26301227" y="26094902"/>
              <a:ext cx="2976615" cy="330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11736" y="109592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4a.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Test </a:t>
            </a: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results, static – 5Nm at 8h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4"/>
    </mc:Choice>
    <mc:Fallback xmlns="">
      <p:transition spd="slow" advTm="3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11736" y="109592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4b.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Test results </a:t>
            </a: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– track navigation 1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6" name="Picture 78" descr="Nav plot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1736" y="1619147"/>
            <a:ext cx="8877730" cy="504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804783" y="2132856"/>
            <a:ext cx="29818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/>
              <a:t>IMU400</a:t>
            </a:r>
            <a:r>
              <a:rPr lang="en-US" altLang="ru-RU" b="1" dirty="0"/>
              <a:t> navigation</a:t>
            </a:r>
            <a:r>
              <a:rPr lang="ru-RU" altLang="ru-RU" b="1" dirty="0"/>
              <a:t> </a:t>
            </a:r>
            <a:r>
              <a:rPr lang="ru-RU" altLang="ru-RU" b="1" dirty="0" err="1"/>
              <a:t>performance</a:t>
            </a:r>
            <a:r>
              <a:rPr lang="ru-RU" altLang="ru-RU" b="1" dirty="0"/>
              <a:t> </a:t>
            </a:r>
            <a:r>
              <a:rPr lang="ru-RU" altLang="ru-RU" b="1" dirty="0" err="1"/>
              <a:t>in</a:t>
            </a:r>
            <a:r>
              <a:rPr lang="en-US" altLang="ru-RU" b="1" dirty="0"/>
              <a:t> compensated inertial mode (ZUPT) </a:t>
            </a:r>
            <a:r>
              <a:rPr lang="en-US" altLang="ru-RU" b="1" dirty="0" smtClean="0"/>
              <a:t>: </a:t>
            </a:r>
            <a:br>
              <a:rPr lang="en-US" altLang="ru-RU" b="1" dirty="0" smtClean="0"/>
            </a:br>
            <a:r>
              <a:rPr lang="en-US" altLang="ru-RU" b="1" dirty="0" smtClean="0">
                <a:solidFill>
                  <a:srgbClr val="FF0000"/>
                </a:solidFill>
              </a:rPr>
              <a:t>~</a:t>
            </a:r>
            <a:r>
              <a:rPr lang="en-US" altLang="ru-RU" b="1" dirty="0">
                <a:solidFill>
                  <a:srgbClr val="FF0000"/>
                </a:solidFill>
              </a:rPr>
              <a:t>30 km (~1km CPE error</a:t>
            </a:r>
            <a:r>
              <a:rPr lang="en-US" altLang="ru-RU" b="1" dirty="0" smtClean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7"/>
    </mc:Choice>
    <mc:Fallback xmlns="">
      <p:transition spd="slow" advTm="3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11736" y="109592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4b.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Test results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– track navigation </a:t>
            </a: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2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 panose="020F0502020204030204" pitchFamily="34" charset="0"/>
            </a:endParaRPr>
          </a:p>
        </p:txBody>
      </p:sp>
      <p:pic>
        <p:nvPicPr>
          <p:cNvPr id="10" name="Picture 78" descr="Nav plot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1180" y="1646511"/>
            <a:ext cx="8839068" cy="502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43337" y="1772816"/>
            <a:ext cx="29818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/>
              <a:t>IMU400</a:t>
            </a:r>
            <a:r>
              <a:rPr lang="en-US" altLang="ru-RU" b="1" dirty="0"/>
              <a:t> navigation</a:t>
            </a:r>
            <a:r>
              <a:rPr lang="ru-RU" altLang="ru-RU" b="1" dirty="0"/>
              <a:t> </a:t>
            </a:r>
            <a:r>
              <a:rPr lang="ru-RU" altLang="ru-RU" b="1" dirty="0" err="1"/>
              <a:t>performance</a:t>
            </a:r>
            <a:r>
              <a:rPr lang="ru-RU" altLang="ru-RU" b="1" dirty="0"/>
              <a:t> </a:t>
            </a:r>
            <a:r>
              <a:rPr lang="ru-RU" altLang="ru-RU" b="1" dirty="0" err="1"/>
              <a:t>in</a:t>
            </a:r>
            <a:r>
              <a:rPr lang="en-US" altLang="ru-RU" b="1" dirty="0"/>
              <a:t> compensated inertial mode (ZUPT) </a:t>
            </a:r>
            <a:r>
              <a:rPr lang="en-US" altLang="ru-RU" b="1" dirty="0" smtClean="0"/>
              <a:t>: </a:t>
            </a:r>
            <a:br>
              <a:rPr lang="en-US" altLang="ru-RU" b="1" dirty="0" smtClean="0"/>
            </a:br>
            <a:r>
              <a:rPr lang="en-US" altLang="ru-RU" b="1" dirty="0" smtClean="0">
                <a:solidFill>
                  <a:srgbClr val="FF0000"/>
                </a:solidFill>
              </a:rPr>
              <a:t>~110 </a:t>
            </a:r>
            <a:r>
              <a:rPr lang="en-US" altLang="ru-RU" b="1" dirty="0">
                <a:solidFill>
                  <a:srgbClr val="FF0000"/>
                </a:solidFill>
              </a:rPr>
              <a:t>km (~</a:t>
            </a:r>
            <a:r>
              <a:rPr lang="en-US" altLang="ru-RU" b="1" dirty="0" smtClean="0">
                <a:solidFill>
                  <a:srgbClr val="FF0000"/>
                </a:solidFill>
              </a:rPr>
              <a:t>10km </a:t>
            </a:r>
            <a:r>
              <a:rPr lang="en-US" altLang="ru-RU" b="1" dirty="0">
                <a:solidFill>
                  <a:srgbClr val="FF0000"/>
                </a:solidFill>
              </a:rPr>
              <a:t>CPE error</a:t>
            </a:r>
            <a:r>
              <a:rPr lang="en-US" altLang="ru-RU" b="1" dirty="0" smtClean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6"/>
    </mc:Choice>
    <mc:Fallback xmlns="">
      <p:transition spd="slow" advTm="2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46" y="5395480"/>
            <a:ext cx="4145940" cy="13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/>
          <a:stretch>
            <a:fillRect/>
          </a:stretch>
        </p:blipFill>
        <p:spPr bwMode="auto">
          <a:xfrm>
            <a:off x="0" y="1"/>
            <a:ext cx="245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9"/>
          <a:stretch>
            <a:fillRect/>
          </a:stretch>
        </p:blipFill>
        <p:spPr bwMode="auto">
          <a:xfrm>
            <a:off x="0" y="5688000"/>
            <a:ext cx="498534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54928" y="1142405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5. Conclusion</a:t>
            </a:r>
            <a:endParaRPr lang="ru-RU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8172" y="1927235"/>
            <a:ext cx="7540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3200" dirty="0" smtClean="0"/>
              <a:t>Demonstrated performance allows </a:t>
            </a:r>
            <a:r>
              <a:rPr lang="en-US" altLang="ru-RU" sz="3200" dirty="0"/>
              <a:t>to assess IMU400 </a:t>
            </a:r>
            <a:r>
              <a:rPr lang="en-US" altLang="ru-RU" sz="3200" dirty="0" smtClean="0"/>
              <a:t>as </a:t>
            </a:r>
            <a:r>
              <a:rPr lang="en-US" altLang="ru-RU" sz="3200" dirty="0"/>
              <a:t>navigation or near-navigation grade IMU with unique combination of performance / cost / </a:t>
            </a:r>
            <a:r>
              <a:rPr lang="en-US" altLang="ru-RU" sz="3200" dirty="0" err="1"/>
              <a:t>SWaP</a:t>
            </a:r>
            <a:r>
              <a:rPr lang="en-US" altLang="ru-RU" sz="3200" dirty="0"/>
              <a:t> characteristics</a:t>
            </a:r>
            <a:r>
              <a:rPr lang="en-US" altLang="ru-RU" sz="3200" dirty="0" smtClean="0"/>
              <a:t>.</a:t>
            </a:r>
          </a:p>
          <a:p>
            <a:pPr algn="just"/>
            <a:endParaRPr lang="en-US" altLang="ru-RU" sz="3200" dirty="0" smtClean="0"/>
          </a:p>
          <a:p>
            <a:pPr algn="just"/>
            <a:r>
              <a:rPr lang="en-US" altLang="ru-RU" sz="3200" dirty="0" smtClean="0"/>
              <a:t>&gt; 100 units already delivered to customers (2019.06 till now)</a:t>
            </a:r>
            <a:endParaRPr lang="ru-RU" altLang="ru-RU" sz="3200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7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5"/>
    </mc:Choice>
    <mc:Fallback xmlns="">
      <p:transition spd="slow" advTm="2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3"/>
          <a:stretch>
            <a:fillRect/>
          </a:stretch>
        </p:blipFill>
        <p:spPr bwMode="auto">
          <a:xfrm>
            <a:off x="6656387" y="-1"/>
            <a:ext cx="24876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/>
          <a:stretch>
            <a:fillRect/>
          </a:stretch>
        </p:blipFill>
        <p:spPr bwMode="auto">
          <a:xfrm>
            <a:off x="0" y="1"/>
            <a:ext cx="245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14" y="2449208"/>
            <a:ext cx="1656184" cy="146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 descr="D:\_Текущая работа\Датчик тока\Фильм\здание.JPG"/>
          <p:cNvPicPr>
            <a:picLocks noChangeAspect="1" noChangeArrowheads="1"/>
          </p:cNvPicPr>
          <p:nvPr/>
        </p:nvPicPr>
        <p:blipFill>
          <a:blip r:embed="rId8" cstate="print"/>
          <a:srcRect b="19395"/>
          <a:stretch>
            <a:fillRect/>
          </a:stretch>
        </p:blipFill>
        <p:spPr bwMode="auto">
          <a:xfrm>
            <a:off x="2428294" y="2148525"/>
            <a:ext cx="2281621" cy="138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4820305" y="2723511"/>
            <a:ext cx="720080" cy="358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08607" y="4408331"/>
            <a:ext cx="3441849" cy="1988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86" y="3119144"/>
            <a:ext cx="1690870" cy="119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86" y="1416159"/>
            <a:ext cx="1681360" cy="1653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трелка вправо 26"/>
          <p:cNvSpPr/>
          <p:nvPr/>
        </p:nvSpPr>
        <p:spPr>
          <a:xfrm rot="2700000">
            <a:off x="4805949" y="4391636"/>
            <a:ext cx="796459" cy="358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8900000">
            <a:off x="4801678" y="5631487"/>
            <a:ext cx="796459" cy="358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gray">
          <a:xfrm>
            <a:off x="80168" y="880834"/>
            <a:ext cx="8562389" cy="56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800" kern="0" dirty="0" smtClean="0">
                <a:ln w="3175">
                  <a:noFill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1. </a:t>
            </a:r>
            <a:r>
              <a:rPr lang="en-US" sz="2800" kern="0" dirty="0" err="1" smtClean="0">
                <a:ln w="3175">
                  <a:noFill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Optolink’s</a:t>
            </a:r>
            <a:r>
              <a:rPr lang="en-US" sz="2800" kern="0" dirty="0" smtClean="0">
                <a:ln w="3175">
                  <a:noFill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 panose="020F0502020204030204" pitchFamily="34" charset="0"/>
              </a:rPr>
              <a:t> production capacities &amp; premises</a:t>
            </a:r>
            <a:endParaRPr lang="en-US" sz="2800" kern="0" dirty="0">
              <a:ln w="3175">
                <a:noFill/>
              </a:ln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 panose="020F0502020204030204" pitchFamily="34" charset="0"/>
            </a:endParaRPr>
          </a:p>
        </p:txBody>
      </p:sp>
      <p:pic>
        <p:nvPicPr>
          <p:cNvPr id="31" name="Picture 3" descr="http://www.optolink.ru/_mod_files/ce_images/4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28294" y="5133922"/>
            <a:ext cx="2281621" cy="155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 rotWithShape="1">
          <a:blip r:embed="rId15" cstate="print"/>
          <a:srcRect l="3018" t="11043" r="23733"/>
          <a:stretch/>
        </p:blipFill>
        <p:spPr bwMode="auto">
          <a:xfrm>
            <a:off x="2426889" y="3596834"/>
            <a:ext cx="2279497" cy="147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07504" y="4052235"/>
            <a:ext cx="2174231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Arzamas</a:t>
            </a:r>
            <a:r>
              <a:rPr lang="en-US" sz="1700" b="1" u="sng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branch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special optical fibers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(PM, spun, etc.) and components.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07503" y="5379723"/>
            <a:ext cx="2174231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Saratov branch</a:t>
            </a: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and production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fiber-optic gyroscopes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sensors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08674" y="3981501"/>
            <a:ext cx="2132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Riga, </a:t>
            </a:r>
            <a:r>
              <a:rPr lang="de-DE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Podraga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685622" y="6439636"/>
            <a:ext cx="3052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Riga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12B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06098" y="2144020"/>
            <a:ext cx="2320791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700" b="1" u="sng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Headquarters</a:t>
            </a:r>
            <a:r>
              <a:rPr lang="en-US" sz="1700" b="1" u="sng" dirty="0" smtClean="0">
                <a:ln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en-US" sz="1700" b="1" u="sng" dirty="0" smtClean="0">
                <a:ln>
                  <a:solidFill>
                    <a:schemeClr val="tx1"/>
                  </a:solidFill>
                </a:ln>
                <a:latin typeface="+mj-lt"/>
              </a:rPr>
            </a:br>
            <a:r>
              <a:rPr lang="en-US" sz="1700" b="1" u="sng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Moscow, </a:t>
            </a:r>
            <a:r>
              <a:rPr lang="en-US" sz="1700" b="1" u="sng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Zelenograd</a:t>
            </a:r>
            <a:endParaRPr lang="en-US" sz="1700" b="1" u="sng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and production of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optical circuits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 LiNbO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fiber-optic sensors and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inertial navigation systems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9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85" y="1598904"/>
            <a:ext cx="1166913" cy="644003"/>
          </a:xfrm>
          <a:prstGeom prst="rect">
            <a:avLst/>
          </a:prstGeom>
          <a:ln w="76200">
            <a:solidFill>
              <a:srgbClr val="00B0F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842465" y="1479064"/>
            <a:ext cx="3168847" cy="658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7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8"/>
    </mc:Choice>
    <mc:Fallback xmlns="">
      <p:transition spd="slow" advTm="5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3"/>
          <a:stretch>
            <a:fillRect/>
          </a:stretch>
        </p:blipFill>
        <p:spPr bwMode="auto">
          <a:xfrm>
            <a:off x="6656387" y="-1"/>
            <a:ext cx="24876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/>
          <a:stretch>
            <a:fillRect/>
          </a:stretch>
        </p:blipFill>
        <p:spPr bwMode="auto">
          <a:xfrm>
            <a:off x="0" y="1"/>
            <a:ext cx="245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9"/>
          <a:stretch>
            <a:fillRect/>
          </a:stretch>
        </p:blipFill>
        <p:spPr bwMode="auto">
          <a:xfrm>
            <a:off x="0" y="5688000"/>
            <a:ext cx="498534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39524" y="1404015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2a.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IMU400 c-</a:t>
            </a:r>
            <a:r>
              <a:rPr lang="en-US" altLang="ru-RU" sz="2800" b="1" kern="0" dirty="0" err="1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SWaP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 &amp; mechanical properties</a:t>
            </a:r>
            <a:endParaRPr lang="ru-RU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2" name="Группа 3"/>
          <p:cNvGrpSpPr>
            <a:grpSpLocks noChangeAspect="1"/>
          </p:cNvGrpSpPr>
          <p:nvPr/>
        </p:nvGrpSpPr>
        <p:grpSpPr bwMode="auto">
          <a:xfrm>
            <a:off x="410927" y="1938283"/>
            <a:ext cx="8299573" cy="2498668"/>
            <a:chOff x="832446" y="10869488"/>
            <a:chExt cx="14379149" cy="4328497"/>
          </a:xfrm>
        </p:grpSpPr>
        <p:pic>
          <p:nvPicPr>
            <p:cNvPr id="13" name="Picture 116" descr="Exterior &amp; Interio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48"/>
            <a:stretch>
              <a:fillRect/>
            </a:stretch>
          </p:blipFill>
          <p:spPr bwMode="auto">
            <a:xfrm>
              <a:off x="832446" y="10869488"/>
              <a:ext cx="8539311" cy="432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7" descr="Exterior &amp; Interio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8" t="48088" r="12396" b="-2"/>
            <a:stretch>
              <a:fillRect/>
            </a:stretch>
          </p:blipFill>
          <p:spPr bwMode="auto">
            <a:xfrm>
              <a:off x="9371757" y="10869488"/>
              <a:ext cx="5839838" cy="432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10926" y="4617363"/>
            <a:ext cx="8299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/>
              <a:t>80×95×62 mm,  0.7 kg,  0.5 l,  ≤7 W</a:t>
            </a:r>
            <a:endParaRPr lang="ru-RU" sz="3200" b="1" dirty="0"/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3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0"/>
    </mc:Choice>
    <mc:Fallback xmlns="">
      <p:transition spd="slow" advTm="4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3"/>
          <a:stretch>
            <a:fillRect/>
          </a:stretch>
        </p:blipFill>
        <p:spPr bwMode="auto">
          <a:xfrm>
            <a:off x="6656387" y="-1"/>
            <a:ext cx="24876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:\Documents and Settings\user\Рабочий стол\poster APE EO 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/>
          <a:stretch>
            <a:fillRect/>
          </a:stretch>
        </p:blipFill>
        <p:spPr bwMode="auto">
          <a:xfrm>
            <a:off x="0" y="1"/>
            <a:ext cx="245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39524" y="1404015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2a. IMU400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c-</a:t>
            </a:r>
            <a:r>
              <a:rPr lang="en-US" altLang="ru-RU" sz="2800" b="1" kern="0" dirty="0" err="1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SWaP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 &amp; mechanical properties</a:t>
            </a:r>
            <a:endParaRPr lang="ru-RU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 descr="Acc triad displacement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8"/>
          <a:stretch/>
        </p:blipFill>
        <p:spPr bwMode="auto">
          <a:xfrm>
            <a:off x="689435" y="2291937"/>
            <a:ext cx="3871279" cy="227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cc triad displacement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8"/>
          <a:stretch/>
        </p:blipFill>
        <p:spPr bwMode="auto">
          <a:xfrm>
            <a:off x="4305812" y="1939872"/>
            <a:ext cx="4298636" cy="38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919" y="4725144"/>
            <a:ext cx="4086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Spatial displacement of 3 physical MEMS-accelerometer triads inside the IMU400</a:t>
            </a:r>
            <a:endParaRPr lang="ru-RU" sz="2000" b="1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1"/>
    </mc:Choice>
    <mc:Fallback xmlns="">
      <p:transition spd="slow" advTm="3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13596" y="908720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2b. Sensors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accuracy and specs</a:t>
            </a:r>
          </a:p>
        </p:txBody>
      </p:sp>
      <p:sp>
        <p:nvSpPr>
          <p:cNvPr id="38" name="Прямоугольник 2"/>
          <p:cNvSpPr>
            <a:spLocks noChangeArrowheads="1"/>
          </p:cNvSpPr>
          <p:nvPr/>
        </p:nvSpPr>
        <p:spPr bwMode="auto">
          <a:xfrm>
            <a:off x="2987823" y="5959967"/>
            <a:ext cx="5525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b="1" dirty="0" smtClean="0"/>
              <a:t>IMU400 </a:t>
            </a:r>
            <a:r>
              <a:rPr lang="en-US" altLang="ru-RU" b="1" dirty="0"/>
              <a:t>Allan Variance plot in </a:t>
            </a:r>
            <a:r>
              <a:rPr lang="en-US" altLang="ru-RU" b="1" dirty="0" err="1"/>
              <a:t>Optolink’s</a:t>
            </a:r>
            <a:r>
              <a:rPr lang="en-US" altLang="ru-RU" b="1" dirty="0"/>
              <a:t> FOG family</a:t>
            </a:r>
            <a:endParaRPr lang="ru-RU" altLang="ru-RU" b="1" dirty="0"/>
          </a:p>
        </p:txBody>
      </p:sp>
      <p:pic>
        <p:nvPicPr>
          <p:cNvPr id="15" name="Picture 8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0401"/>
              </a:clrFrom>
              <a:clrTo>
                <a:srgbClr val="FF04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 bwMode="auto">
          <a:xfrm>
            <a:off x="330456" y="1653379"/>
            <a:ext cx="8418007" cy="437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9"/>
    </mc:Choice>
    <mc:Fallback xmlns="">
      <p:transition spd="slow" advTm="3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9"/>
          <a:stretch>
            <a:fillRect/>
          </a:stretch>
        </p:blipFill>
        <p:spPr bwMode="auto">
          <a:xfrm>
            <a:off x="0" y="5688000"/>
            <a:ext cx="498534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0"/>
          <a:stretch/>
        </p:blipFill>
        <p:spPr bwMode="auto">
          <a:xfrm>
            <a:off x="119531" y="2564905"/>
            <a:ext cx="4400000" cy="249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4"/>
          <a:stretch/>
        </p:blipFill>
        <p:spPr bwMode="auto">
          <a:xfrm>
            <a:off x="4622556" y="1797319"/>
            <a:ext cx="4400000" cy="39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19531" y="1092734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2b. Sensors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accuracy and specs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2556" y="5810019"/>
            <a:ext cx="304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*precise calibration (optional)</a:t>
            </a:r>
            <a:endParaRPr lang="ru-RU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6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5"/>
    </mc:Choice>
    <mc:Fallback xmlns="">
      <p:transition spd="slow" advTm="3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6"/>
          <p:cNvGrpSpPr>
            <a:grpSpLocks noChangeAspect="1"/>
          </p:cNvGrpSpPr>
          <p:nvPr/>
        </p:nvGrpSpPr>
        <p:grpSpPr bwMode="auto">
          <a:xfrm>
            <a:off x="831441" y="1302987"/>
            <a:ext cx="6956344" cy="2105189"/>
            <a:chOff x="15907605" y="14204168"/>
            <a:chExt cx="14472609" cy="4405769"/>
          </a:xfrm>
        </p:grpSpPr>
        <p:pic>
          <p:nvPicPr>
            <p:cNvPr id="18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15907605" y="14222970"/>
              <a:ext cx="7294759" cy="438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23146544" y="14204168"/>
              <a:ext cx="7233670" cy="435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1089933" y="3408176"/>
            <a:ext cx="6793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/>
              <a:t>IMU400 </a:t>
            </a:r>
            <a:r>
              <a:rPr lang="en-US" altLang="ru-RU" sz="2000" b="1" dirty="0"/>
              <a:t>FOG and ACC channels Allan variance plot</a:t>
            </a:r>
            <a:endParaRPr lang="ru-RU" altLang="ru-RU" sz="2000" b="1" dirty="0"/>
          </a:p>
        </p:txBody>
      </p:sp>
      <p:grpSp>
        <p:nvGrpSpPr>
          <p:cNvPr id="26" name="Группа 8"/>
          <p:cNvGrpSpPr>
            <a:grpSpLocks noChangeAspect="1"/>
          </p:cNvGrpSpPr>
          <p:nvPr/>
        </p:nvGrpSpPr>
        <p:grpSpPr bwMode="auto">
          <a:xfrm>
            <a:off x="641376" y="3808286"/>
            <a:ext cx="7952783" cy="2519747"/>
            <a:chOff x="16021756" y="18991774"/>
            <a:chExt cx="6084826" cy="1928019"/>
          </a:xfrm>
        </p:grpSpPr>
        <p:pic>
          <p:nvPicPr>
            <p:cNvPr id="27" name="Рисунок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16021756" y="18991775"/>
              <a:ext cx="3078163" cy="192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9028419" y="18991774"/>
              <a:ext cx="3078163" cy="192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Прямоугольник 3"/>
          <p:cNvSpPr>
            <a:spLocks noChangeArrowheads="1"/>
          </p:cNvSpPr>
          <p:nvPr/>
        </p:nvSpPr>
        <p:spPr bwMode="auto">
          <a:xfrm>
            <a:off x="93888" y="6337300"/>
            <a:ext cx="89030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/>
              <a:t>IMU400 </a:t>
            </a:r>
            <a:r>
              <a:rPr lang="en-US" altLang="ru-RU" sz="2000" b="1" dirty="0"/>
              <a:t>Gyroscopes &amp; Accelerometers bias </a:t>
            </a:r>
            <a:r>
              <a:rPr lang="en-US" altLang="ru-RU" sz="2000" b="1" dirty="0" smtClean="0"/>
              <a:t>plots in temperature range</a:t>
            </a:r>
            <a:endParaRPr lang="ru-RU" altLang="ru-RU" sz="2000" b="1" dirty="0"/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19531" y="77976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 smtClean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2b. Sensors </a:t>
            </a: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accuracy and specs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8"/>
    </mc:Choice>
    <mc:Fallback xmlns="">
      <p:transition spd="slow" advTm="4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19531" y="77976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3a. </a:t>
            </a:r>
            <a:r>
              <a:rPr lang="en-US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MEMS accelerometers SF non-linearity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359537" y="1285834"/>
            <a:ext cx="667551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/>
            <a:r>
              <a:rPr lang="en-US" altLang="ru-RU" sz="2000" b="1" dirty="0" smtClean="0"/>
              <a:t>Test setup design:</a:t>
            </a:r>
          </a:p>
          <a:p>
            <a:pPr marL="174625" indent="-174625">
              <a:buFontTx/>
              <a:buChar char="-"/>
            </a:pPr>
            <a:r>
              <a:rPr lang="en-US" altLang="ru-RU" sz="2000" dirty="0" smtClean="0"/>
              <a:t>Precise rate table with multiple mounting holes (</a:t>
            </a:r>
            <a:r>
              <a:rPr lang="en-US" altLang="ru-RU" sz="2000" dirty="0" err="1" smtClean="0"/>
              <a:t>optolink</a:t>
            </a:r>
            <a:r>
              <a:rPr lang="en-US" altLang="ru-RU" sz="2000" dirty="0" smtClean="0"/>
              <a:t> self made)</a:t>
            </a:r>
          </a:p>
          <a:p>
            <a:pPr marL="174625" indent="-174625">
              <a:buFontTx/>
              <a:buChar char="-"/>
            </a:pPr>
            <a:r>
              <a:rPr lang="en-US" altLang="ru-RU" sz="2000" dirty="0" smtClean="0"/>
              <a:t>2 IMUs in tests, balanced </a:t>
            </a:r>
            <a:r>
              <a:rPr lang="en-US" altLang="ru-RU" sz="2000" dirty="0" err="1" smtClean="0"/>
              <a:t>wrt</a:t>
            </a:r>
            <a:r>
              <a:rPr lang="en-US" altLang="ru-RU" sz="2000" dirty="0" smtClean="0"/>
              <a:t> center. Eff</a:t>
            </a:r>
            <a:r>
              <a:rPr lang="en-US" altLang="ru-RU" sz="2000" dirty="0"/>
              <a:t>.</a:t>
            </a:r>
            <a:r>
              <a:rPr lang="en-US" altLang="ru-RU" sz="2000" dirty="0" smtClean="0"/>
              <a:t> radii ~10-13cm. Rotation rate up to 2000</a:t>
            </a:r>
            <a:r>
              <a:rPr lang="en-US" altLang="ru-RU" sz="2000" dirty="0" smtClean="0">
                <a:latin typeface="Calibri"/>
              </a:rPr>
              <a:t>°/s.</a:t>
            </a:r>
          </a:p>
          <a:p>
            <a:pPr marL="174625" indent="-174625">
              <a:buFontTx/>
              <a:buChar char="-"/>
            </a:pPr>
            <a:r>
              <a:rPr lang="en-US" altLang="ru-RU" sz="2000" dirty="0" smtClean="0"/>
              <a:t>IMU positioning not only with definite  (a) axes along </a:t>
            </a:r>
            <a:r>
              <a:rPr lang="en-US" altLang="ru-RU" sz="2000" dirty="0" err="1" smtClean="0"/>
              <a:t>centipetal</a:t>
            </a:r>
            <a:r>
              <a:rPr lang="en-US" altLang="ru-RU" sz="2000" dirty="0" smtClean="0"/>
              <a:t>, but with random (b) acceleration distribution over channels – for even estimation of 3-axis MEMS sensors</a:t>
            </a:r>
          </a:p>
          <a:p>
            <a:pPr marL="174625" indent="-174625" algn="ctr">
              <a:buFontTx/>
              <a:buChar char="-"/>
            </a:pPr>
            <a:endParaRPr lang="ru-RU" alt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1" y="1412776"/>
            <a:ext cx="2348955" cy="223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13" y="3826464"/>
            <a:ext cx="3321128" cy="23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826463"/>
            <a:ext cx="3117383" cy="23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553" y="6151167"/>
            <a:ext cx="400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 smtClean="0"/>
              <a:t>(a) IMUs with </a:t>
            </a:r>
            <a:r>
              <a:rPr lang="en-US" altLang="ru-RU" b="1" dirty="0"/>
              <a:t>definite </a:t>
            </a:r>
            <a:r>
              <a:rPr lang="en-US" altLang="ru-RU" b="1" dirty="0" smtClean="0"/>
              <a:t>(-Z) </a:t>
            </a:r>
            <a:r>
              <a:rPr lang="en-US" altLang="ru-RU" b="1" dirty="0"/>
              <a:t>axes along </a:t>
            </a:r>
            <a:r>
              <a:rPr lang="en-US" altLang="ru-RU" b="1" dirty="0" err="1"/>
              <a:t>centipetal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61093" y="6148277"/>
            <a:ext cx="400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 smtClean="0"/>
              <a:t>(b) </a:t>
            </a:r>
            <a:r>
              <a:rPr lang="en-US" altLang="ru-RU" b="1" dirty="0"/>
              <a:t>random </a:t>
            </a:r>
            <a:r>
              <a:rPr lang="en-US" altLang="ru-RU" b="1" dirty="0" smtClean="0"/>
              <a:t>acceleration </a:t>
            </a:r>
            <a:r>
              <a:rPr lang="en-US" altLang="ru-RU" b="1" dirty="0"/>
              <a:t>distribution over channels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2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8"/>
    </mc:Choice>
    <mc:Fallback xmlns="">
      <p:transition spd="slow" advTm="4167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917285"/>
            <a:ext cx="6182791" cy="39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119531" y="779767"/>
            <a:ext cx="829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3a. </a:t>
            </a:r>
            <a:r>
              <a:rPr lang="en-US" sz="2800" b="1" kern="0" dirty="0">
                <a:ln w="3175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Calibri" panose="020F0502020204030204" pitchFamily="34" charset="0"/>
              </a:rPr>
              <a:t>MEMS accelerometers SF non-linearity</a:t>
            </a:r>
            <a:endParaRPr lang="en-US" altLang="ru-RU" sz="2800" b="1" kern="0" dirty="0">
              <a:ln w="3175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3" y="126729"/>
            <a:ext cx="1166913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C:\Documents and Settings\user\Рабочий стол\poster APE EO 2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9" b="47089"/>
          <a:stretch>
            <a:fillRect/>
          </a:stretch>
        </p:blipFill>
        <p:spPr bwMode="auto">
          <a:xfrm>
            <a:off x="-48502" y="50299"/>
            <a:ext cx="3168847" cy="65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82390" y="379657"/>
            <a:ext cx="3928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Fiber Optical Solution, Riga, Latvia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2866272" y="70564"/>
            <a:ext cx="4403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RPC LLC, Moscow, Russia</a:t>
            </a:r>
            <a:endParaRPr lang="ru-RU" alt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1" name="Номер слайда 1"/>
          <p:cNvSpPr txBox="1">
            <a:spLocks/>
          </p:cNvSpPr>
          <p:nvPr/>
        </p:nvSpPr>
        <p:spPr>
          <a:xfrm>
            <a:off x="8413168" y="6432373"/>
            <a:ext cx="514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EAC01E-1A63-43EB-A0DB-EB0311B83B97}" type="slidenum">
              <a:rPr lang="ru-RU" sz="2000" b="1" smtClean="0">
                <a:solidFill>
                  <a:schemeClr val="tx1"/>
                </a:solidFill>
              </a:rPr>
              <a:pPr/>
              <a:t>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19530" y="1310574"/>
            <a:ext cx="88770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b="1" dirty="0" smtClean="0"/>
              <a:t>Results - for random IMU positioning (b):</a:t>
            </a:r>
          </a:p>
          <a:p>
            <a:pPr marL="342900" indent="-342900">
              <a:buFontTx/>
              <a:buChar char="-"/>
            </a:pPr>
            <a:r>
              <a:rPr lang="en-US" altLang="ru-RU" sz="2000" dirty="0" smtClean="0"/>
              <a:t>Accelerometers have predictable non-linearity pattern which can be compensated, if needed. May be asymmetric.</a:t>
            </a:r>
          </a:p>
          <a:p>
            <a:pPr marL="342900" indent="-342900">
              <a:buFontTx/>
              <a:buChar char="-"/>
            </a:pPr>
            <a:r>
              <a:rPr lang="en-US" altLang="ru-RU" sz="2000" dirty="0" smtClean="0"/>
              <a:t>Errors scale is ~2000ppm non-linearity error at ±10g.</a:t>
            </a:r>
          </a:p>
          <a:p>
            <a:pPr marL="342900" indent="-342900">
              <a:buFontTx/>
              <a:buChar char="-"/>
            </a:pPr>
            <a:r>
              <a:rPr lang="en-US" altLang="ru-RU" sz="2000" dirty="0" smtClean="0"/>
              <a:t>However, at ±2g</a:t>
            </a:r>
            <a:r>
              <a:rPr lang="en-US" altLang="ru-RU" sz="2000" dirty="0"/>
              <a:t> </a:t>
            </a:r>
            <a:r>
              <a:rPr lang="en-US" altLang="ru-RU" sz="2000" dirty="0" smtClean="0"/>
              <a:t>&lt;100ppm. Therefore, for the civic/marine range of applications, no need to compensate.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2465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8"/>
    </mc:Choice>
    <mc:Fallback xmlns="">
      <p:transition spd="slow" advTm="4167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711</Words>
  <Application>Microsoft Office PowerPoint</Application>
  <PresentationFormat>Экран (4:3)</PresentationFormat>
  <Paragraphs>98</Paragraphs>
  <Slides>15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ИВФедоров-2</dc:creator>
  <cp:lastModifiedBy>FedorovNew</cp:lastModifiedBy>
  <cp:revision>84</cp:revision>
  <dcterms:created xsi:type="dcterms:W3CDTF">2018-03-23T12:24:22Z</dcterms:created>
  <dcterms:modified xsi:type="dcterms:W3CDTF">2020-09-07T18:39:03Z</dcterms:modified>
</cp:coreProperties>
</file>